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8"/>
  </p:notesMasterIdLst>
  <p:handoutMasterIdLst>
    <p:handoutMasterId r:id="rId59"/>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8" r:id="rId51"/>
    <p:sldId id="574" r:id="rId52"/>
    <p:sldId id="575" r:id="rId53"/>
    <p:sldId id="576" r:id="rId54"/>
    <p:sldId id="562" r:id="rId55"/>
    <p:sldId id="516" r:id="rId56"/>
    <p:sldId id="54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8"/>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14" autoAdjust="0"/>
    <p:restoredTop sz="89832" autoAdjust="0"/>
  </p:normalViewPr>
  <p:slideViewPr>
    <p:cSldViewPr snapToGrid="0" snapToObjects="1">
      <p:cViewPr>
        <p:scale>
          <a:sx n="89" d="100"/>
          <a:sy n="89" d="100"/>
        </p:scale>
        <p:origin x="144" y="32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 Id="rId2"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55</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oleObject" Target="../embeddings/oleObject2.bin"/><Relationship Id="rId5" Type="http://schemas.openxmlformats.org/officeDocument/2006/relationships/package" Target="../embeddings/Microsoft_Word_Document1.docx"/><Relationship Id="rId6" Type="http://schemas.openxmlformats.org/officeDocument/2006/relationships/image" Target="../media/image43.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3.bin"/><Relationship Id="rId5" Type="http://schemas.openxmlformats.org/officeDocument/2006/relationships/image" Target="../media/image45.emf"/><Relationship Id="rId6" Type="http://schemas.openxmlformats.org/officeDocument/2006/relationships/oleObject" Target="../embeddings/oleObject4.bin"/><Relationship Id="rId7" Type="http://schemas.openxmlformats.org/officeDocument/2006/relationships/image" Target="../media/image46.emf"/><Relationship Id="rId8" Type="http://schemas.openxmlformats.org/officeDocument/2006/relationships/image" Target="../media/image47.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432425" y="2960686"/>
            <a:ext cx="3391480" cy="1865314"/>
          </a:xfrm>
          <a:prstGeom prst="rect">
            <a:avLst/>
          </a:prstGeom>
        </p:spPr>
      </p:pic>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pic>
        <p:nvPicPr>
          <p:cNvPr id="2" name="Picture 1"/>
          <p:cNvPicPr>
            <a:picLocks noChangeAspect="1"/>
          </p:cNvPicPr>
          <p:nvPr/>
        </p:nvPicPr>
        <p:blipFill>
          <a:blip r:embed="rId3"/>
          <a:stretch>
            <a:fillRect/>
          </a:stretch>
        </p:blipFill>
        <p:spPr>
          <a:xfrm>
            <a:off x="203200" y="3146425"/>
            <a:ext cx="2921000" cy="2794000"/>
          </a:xfrm>
          <a:prstGeom prst="rect">
            <a:avLst/>
          </a:prstGeom>
        </p:spPr>
      </p:pic>
      <p:pic>
        <p:nvPicPr>
          <p:cNvPr id="3" name="Picture 2"/>
          <p:cNvPicPr>
            <a:picLocks noChangeAspect="1"/>
          </p:cNvPicPr>
          <p:nvPr/>
        </p:nvPicPr>
        <p:blipFill>
          <a:blip r:embed="rId4"/>
          <a:stretch>
            <a:fillRect/>
          </a:stretch>
        </p:blipFill>
        <p:spPr>
          <a:xfrm>
            <a:off x="2898048" y="4141192"/>
            <a:ext cx="3347903" cy="1953815"/>
          </a:xfrm>
          <a:prstGeom prst="rect">
            <a:avLst/>
          </a:prstGeom>
        </p:spPr>
      </p:pic>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50" y="3004286"/>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1712913" cy="646331"/>
          </a:xfrm>
          <a:prstGeom prst="rect">
            <a:avLst/>
          </a:prstGeom>
          <a:noFill/>
        </p:spPr>
        <p:txBody>
          <a:bodyPr wrap="square" rtlCol="0">
            <a:spAutoFit/>
          </a:bodyPr>
          <a:lstStyle/>
          <a:p>
            <a:r>
              <a:rPr lang="en-GB" dirty="0" smtClean="0"/>
              <a:t>Graph (</a:t>
            </a:r>
            <a:r>
              <a:rPr lang="en-GB" smtClean="0"/>
              <a:t>two vertices)</a:t>
            </a:r>
            <a:endParaRPr lang="en-GB" dirty="0"/>
          </a:p>
        </p:txBody>
      </p:sp>
      <p:sp>
        <p:nvSpPr>
          <p:cNvPr id="3" name="TextBox 2"/>
          <p:cNvSpPr txBox="1"/>
          <p:nvPr/>
        </p:nvSpPr>
        <p:spPr>
          <a:xfrm>
            <a:off x="254000" y="5952479"/>
            <a:ext cx="3703638" cy="369332"/>
          </a:xfrm>
          <a:prstGeom prst="rect">
            <a:avLst/>
          </a:prstGeom>
          <a:noFill/>
        </p:spPr>
        <p:txBody>
          <a:bodyPr wrap="square" rtlCol="0">
            <a:spAutoFit/>
          </a:bodyPr>
          <a:lstStyle/>
          <a:p>
            <a:r>
              <a:rPr lang="en-GB" dirty="0" smtClean="0"/>
              <a:t>Hypergraph (more than two vertices)</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08" name="Document" r:id="rId5" imgW="5905500" imgH="2844800" progId="Word.Document.12">
                  <p:embed/>
                </p:oleObj>
              </mc:Choice>
              <mc:Fallback>
                <p:oleObj name="Document" r:id="rId5" imgW="5905500" imgH="2844800" progId="Word.Document.12">
                  <p:embed/>
                  <p:pic>
                    <p:nvPicPr>
                      <p:cNvPr id="0" name=""/>
                      <p:cNvPicPr/>
                      <p:nvPr/>
                    </p:nvPicPr>
                    <p:blipFill>
                      <a:blip r:embed="rId6"/>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48"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49"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7604923" y="5852045"/>
            <a:ext cx="1510502" cy="338554"/>
          </a:xfrm>
          <a:prstGeom prst="rect">
            <a:avLst/>
          </a:prstGeom>
        </p:spPr>
        <p:txBody>
          <a:bodyPr wrap="square">
            <a:spAutoFit/>
          </a:bodyPr>
          <a:lstStyle/>
          <a:p>
            <a:pPr algn="just"/>
            <a:r>
              <a:rPr lang="en-GB" sz="1600" dirty="0" err="1"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err="1" smtClean="0"/>
              <a:t>GenePEN</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a:t>
            </a:r>
          </a:p>
          <a:p>
            <a:r>
              <a:rPr lang="en-GB" dirty="0" smtClean="0"/>
              <a:t>Using a biological network as 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51</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Hands-on</a:t>
            </a:r>
            <a:endParaRPr lang="en-GB" baseline="30000" dirty="0"/>
          </a:p>
        </p:txBody>
      </p:sp>
      <p:sp>
        <p:nvSpPr>
          <p:cNvPr id="6" name="TextBox 5"/>
          <p:cNvSpPr txBox="1"/>
          <p:nvPr/>
        </p:nvSpPr>
        <p:spPr>
          <a:xfrm>
            <a:off x="252411" y="1457326"/>
            <a:ext cx="3990977" cy="3416320"/>
          </a:xfrm>
          <a:prstGeom prst="rect">
            <a:avLst/>
          </a:prstGeom>
          <a:noFill/>
        </p:spPr>
        <p:txBody>
          <a:bodyPr wrap="square" rtlCol="0">
            <a:spAutoFit/>
          </a:bodyPr>
          <a:lstStyle/>
          <a:p>
            <a:r>
              <a:rPr lang="en-GB" b="1" dirty="0" smtClean="0"/>
              <a:t>Expression Data from </a:t>
            </a:r>
            <a:r>
              <a:rPr lang="en-GB" b="1" dirty="0"/>
              <a:t>a study on non-alcoholic fatty liver </a:t>
            </a:r>
            <a:r>
              <a:rPr lang="en-GB" b="1" dirty="0" smtClean="0"/>
              <a:t>disease (</a:t>
            </a:r>
            <a:r>
              <a:rPr lang="en-GB" b="1" dirty="0" err="1" smtClean="0"/>
              <a:t>Wruck</a:t>
            </a:r>
            <a:r>
              <a:rPr lang="en-GB" b="1" dirty="0" smtClean="0"/>
              <a:t> </a:t>
            </a:r>
            <a:r>
              <a:rPr lang="en-GB" b="1" dirty="0"/>
              <a:t>et al</a:t>
            </a:r>
            <a:r>
              <a:rPr lang="en-GB" b="1" dirty="0" smtClean="0"/>
              <a:t>., 2015.)</a:t>
            </a:r>
          </a:p>
          <a:p>
            <a:endParaRPr lang="en-GB" dirty="0"/>
          </a:p>
          <a:p>
            <a:r>
              <a:rPr lang="en-GB" dirty="0" smtClean="0"/>
              <a:t>Desktop/Perla/</a:t>
            </a:r>
          </a:p>
          <a:p>
            <a:pPr marL="285750" indent="-285750">
              <a:buFontTx/>
              <a:buChar char="-"/>
            </a:pPr>
            <a:r>
              <a:rPr lang="en-GB" b="1" dirty="0" smtClean="0">
                <a:sym typeface="Wingdings"/>
              </a:rPr>
              <a:t>gene-expression-</a:t>
            </a:r>
            <a:r>
              <a:rPr lang="en-GB" b="1" dirty="0" err="1" smtClean="0">
                <a:sym typeface="Wingdings"/>
              </a:rPr>
              <a:t>numeric.txt</a:t>
            </a:r>
            <a:endParaRPr lang="en-GB" b="1" dirty="0" smtClean="0">
              <a:sym typeface="Wingdings"/>
            </a:endParaRPr>
          </a:p>
          <a:p>
            <a:pPr marL="285750" indent="-285750">
              <a:buFontTx/>
              <a:buChar char="-"/>
            </a:pPr>
            <a:r>
              <a:rPr lang="en-GB" b="1" dirty="0" err="1">
                <a:sym typeface="Wingdings"/>
              </a:rPr>
              <a:t>groups.txt</a:t>
            </a:r>
            <a:endParaRPr lang="en-GB" b="1" dirty="0">
              <a:sym typeface="Wingdings"/>
            </a:endParaRPr>
          </a:p>
          <a:p>
            <a:pPr marL="285750" indent="-285750">
              <a:buFontTx/>
              <a:buChar char="-"/>
            </a:pPr>
            <a:r>
              <a:rPr lang="en-GB" b="1" dirty="0" smtClean="0">
                <a:sym typeface="Wingdings"/>
              </a:rPr>
              <a:t>gene-</a:t>
            </a:r>
            <a:r>
              <a:rPr lang="en-GB" b="1" dirty="0" err="1" smtClean="0">
                <a:sym typeface="Wingdings"/>
              </a:rPr>
              <a:t>annotation.txt</a:t>
            </a:r>
            <a:endParaRPr lang="en-GB" b="1" dirty="0" smtClean="0">
              <a:sym typeface="Wingdings"/>
            </a:endParaRPr>
          </a:p>
          <a:p>
            <a:pPr marL="285750" indent="-285750">
              <a:buFontTx/>
              <a:buChar char="-"/>
            </a:pPr>
            <a:r>
              <a:rPr lang="en-GB" b="1" dirty="0" err="1">
                <a:sym typeface="Wingdings"/>
              </a:rPr>
              <a:t>samples.txt</a:t>
            </a:r>
            <a:endParaRPr lang="en-GB" b="1" dirty="0">
              <a:sym typeface="Wingdings"/>
            </a:endParaRPr>
          </a:p>
          <a:p>
            <a:pPr marL="285750" indent="-285750">
              <a:buFontTx/>
              <a:buChar char="-"/>
            </a:pPr>
            <a:r>
              <a:rPr lang="en-GB" dirty="0" smtClean="0">
                <a:sym typeface="Wingdings"/>
              </a:rPr>
              <a:t>Description-Samples-from-</a:t>
            </a:r>
            <a:r>
              <a:rPr lang="en-GB" dirty="0" err="1" smtClean="0">
                <a:sym typeface="Wingdings"/>
              </a:rPr>
              <a:t>paper.xlxs</a:t>
            </a:r>
            <a:endParaRPr lang="en-GB" dirty="0" smtClean="0">
              <a:sym typeface="Wingdings"/>
            </a:endParaRPr>
          </a:p>
          <a:p>
            <a:pPr marL="285750" indent="-285750">
              <a:buFontTx/>
              <a:buChar char="-"/>
            </a:pPr>
            <a:r>
              <a:rPr lang="en-GB" dirty="0" smtClean="0">
                <a:sym typeface="Wingdings"/>
              </a:rPr>
              <a:t>gene-expression-</a:t>
            </a:r>
            <a:r>
              <a:rPr lang="en-GB" dirty="0" err="1" smtClean="0">
                <a:sym typeface="Wingdings"/>
              </a:rPr>
              <a:t>table.txt</a:t>
            </a:r>
            <a:endParaRPr lang="en-GB" dirty="0" smtClean="0">
              <a:sym typeface="Wingdings"/>
            </a:endParaRPr>
          </a:p>
          <a:p>
            <a:pPr marL="285750" indent="-285750">
              <a:buFontTx/>
              <a:buChar char="-"/>
            </a:pPr>
            <a:r>
              <a:rPr lang="en-GB" dirty="0" err="1" smtClean="0">
                <a:sym typeface="Wingdings"/>
              </a:rPr>
              <a:t>paper.pdf</a:t>
            </a:r>
            <a:endParaRPr lang="en-GB" dirty="0" smtClean="0">
              <a:sym typeface="Wingdings"/>
            </a:endParaRPr>
          </a:p>
        </p:txBody>
      </p:sp>
      <p:sp>
        <p:nvSpPr>
          <p:cNvPr id="7" name="TextBox 6"/>
          <p:cNvSpPr txBox="1"/>
          <p:nvPr/>
        </p:nvSpPr>
        <p:spPr>
          <a:xfrm>
            <a:off x="4243389" y="1457326"/>
            <a:ext cx="4900611" cy="3693319"/>
          </a:xfrm>
          <a:prstGeom prst="rect">
            <a:avLst/>
          </a:prstGeom>
          <a:noFill/>
        </p:spPr>
        <p:txBody>
          <a:bodyPr wrap="square" rtlCol="0">
            <a:spAutoFit/>
          </a:bodyPr>
          <a:lstStyle/>
          <a:p>
            <a:r>
              <a:rPr lang="en-GB" b="1" dirty="0" smtClean="0"/>
              <a:t>MultiPEN</a:t>
            </a:r>
          </a:p>
          <a:p>
            <a:endParaRPr lang="en-GB" dirty="0"/>
          </a:p>
          <a:p>
            <a:r>
              <a:rPr lang="en-GB" dirty="0" smtClean="0"/>
              <a:t>Home/MultiPEN_v001_Linux/</a:t>
            </a:r>
          </a:p>
          <a:p>
            <a:pPr marL="285750" indent="-285750">
              <a:buFontTx/>
              <a:buChar char="-"/>
            </a:pPr>
            <a:r>
              <a:rPr lang="en-GB" dirty="0" smtClean="0"/>
              <a:t>MultiPEN (software)</a:t>
            </a:r>
          </a:p>
          <a:p>
            <a:pPr marL="285750" indent="-285750">
              <a:buFontTx/>
              <a:buChar char="-"/>
            </a:pPr>
            <a:r>
              <a:rPr lang="en-GB" dirty="0" err="1" smtClean="0"/>
              <a:t>ExampleInputs</a:t>
            </a:r>
            <a:r>
              <a:rPr lang="en-GB" dirty="0" smtClean="0"/>
              <a:t>/</a:t>
            </a:r>
          </a:p>
          <a:p>
            <a:pPr marL="742950" lvl="1" indent="-285750">
              <a:buFontTx/>
              <a:buChar char="-"/>
            </a:pPr>
            <a:r>
              <a:rPr lang="en-GB" b="1" dirty="0" err="1" smtClean="0"/>
              <a:t>expressionData.txt</a:t>
            </a:r>
            <a:endParaRPr lang="en-GB" b="1" dirty="0" smtClean="0"/>
          </a:p>
          <a:p>
            <a:pPr marL="742950" lvl="1" indent="-285750">
              <a:buFontTx/>
              <a:buChar char="-"/>
            </a:pPr>
            <a:r>
              <a:rPr lang="en-GB" b="1" dirty="0" err="1" smtClean="0"/>
              <a:t>groups.txt</a:t>
            </a:r>
            <a:endParaRPr lang="en-GB" b="1" dirty="0" smtClean="0"/>
          </a:p>
          <a:p>
            <a:pPr marL="742950" lvl="1" indent="-285750">
              <a:buFontTx/>
              <a:buChar char="-"/>
            </a:pPr>
            <a:r>
              <a:rPr lang="en-GB" b="1" dirty="0" err="1" smtClean="0"/>
              <a:t>sampleClass.txt</a:t>
            </a:r>
            <a:endParaRPr lang="en-GB" b="1" dirty="0" smtClean="0"/>
          </a:p>
          <a:p>
            <a:pPr marL="742950" lvl="1" indent="-285750">
              <a:buFontTx/>
              <a:buChar char="-"/>
            </a:pPr>
            <a:r>
              <a:rPr lang="en-GB" b="1" dirty="0" err="1" smtClean="0"/>
              <a:t>interactionMatrix.txt</a:t>
            </a:r>
            <a:endParaRPr lang="en-GB" b="1" dirty="0" smtClean="0"/>
          </a:p>
          <a:p>
            <a:pPr marL="742950" lvl="1" indent="-285750">
              <a:buFontTx/>
              <a:buChar char="-"/>
            </a:pPr>
            <a:r>
              <a:rPr lang="en-GB" dirty="0"/>
              <a:t>MultiPEN-Rankings_lambda0.0001-onlyGenes.txt</a:t>
            </a:r>
            <a:endParaRPr lang="en-GB" dirty="0" smtClean="0"/>
          </a:p>
          <a:p>
            <a:pPr marL="285750" indent="-285750">
              <a:buFontTx/>
              <a:buChar char="-"/>
            </a:pPr>
            <a:r>
              <a:rPr lang="en-GB" dirty="0" err="1" smtClean="0"/>
              <a:t>ExampleOutputs</a:t>
            </a:r>
            <a:r>
              <a:rPr lang="en-GB" dirty="0" smtClean="0"/>
              <a:t>/</a:t>
            </a:r>
          </a:p>
          <a:p>
            <a:pPr marL="742950" lvl="1" indent="-285750">
              <a:buFontTx/>
              <a:buChar char="-"/>
            </a:pPr>
            <a:endParaRPr lang="en-GB" dirty="0" smtClean="0"/>
          </a:p>
        </p:txBody>
      </p:sp>
    </p:spTree>
    <p:extLst>
      <p:ext uri="{BB962C8B-B14F-4D97-AF65-F5344CB8AC3E}">
        <p14:creationId xmlns:p14="http://schemas.microsoft.com/office/powerpoint/2010/main" val="1196244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52</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379374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56</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83"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32696</TotalTime>
  <Words>3057</Words>
  <Application>Microsoft Macintosh PowerPoint</Application>
  <PresentationFormat>On-screen Show (4:3)</PresentationFormat>
  <Paragraphs>647</Paragraphs>
  <Slides>56</Slides>
  <Notes>13</Notes>
  <HiddenSlides>7</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6" baseType="lpstr">
      <vt:lpstr>Arial</vt:lpstr>
      <vt:lpstr>Calibri</vt:lpstr>
      <vt:lpstr>Gill Sans</vt:lpstr>
      <vt:lpstr>ＭＳ Ｐゴシック</vt:lpstr>
      <vt:lpstr>Roboto</vt:lpstr>
      <vt:lpstr>Times New Roman</vt:lpstr>
      <vt:lpstr>Wingdings</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480</cp:revision>
  <dcterms:created xsi:type="dcterms:W3CDTF">2013-03-16T21:23:41Z</dcterms:created>
  <dcterms:modified xsi:type="dcterms:W3CDTF">2017-01-26T12:02:01Z</dcterms:modified>
</cp:coreProperties>
</file>